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  <p:sldMasterId id="2147483748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90" r:id="rId5"/>
    <p:sldId id="261" r:id="rId6"/>
    <p:sldId id="291" r:id="rId7"/>
    <p:sldId id="272" r:id="rId8"/>
    <p:sldId id="282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714" autoAdjust="0"/>
  </p:normalViewPr>
  <p:slideViewPr>
    <p:cSldViewPr>
      <p:cViewPr>
        <p:scale>
          <a:sx n="100" d="100"/>
          <a:sy n="100" d="100"/>
        </p:scale>
        <p:origin x="-1320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0E2DD8-58B3-4725-A42A-B230C3B3C033}" type="datetimeFigureOut">
              <a:rPr lang="en-US" smtClean="0"/>
              <a:pPr/>
              <a:t>10/22/2009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FE7E17-9CD8-445A-B34E-2FF0DF0AF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D9D400D-DCBC-43BC-89FF-12D4B1BA4535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811092A-0AD8-4CE3-A509-6650108081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436449-AF17-40FE-8294-656DE58B4A5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6E2607-C187-49CA-8A46-476D4769A8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6E2607-C187-49CA-8A46-476D4769A8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612B23-92F4-4B97-AE92-BEE5913F40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612B23-92F4-4B97-AE92-BEE5913F40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1E695D-C97A-4C3F-BB2D-21CCD5CBFB7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1E695D-C97A-4C3F-BB2D-21CCD5CBFB7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73891-2C62-42C4-9775-7B212599F599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6E4C0-54D8-4EB0-944F-37B436E996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51B12-DEA1-405A-A0C9-4FE4576B0797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C8692-96E9-4628-AAB4-506AD01CB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248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248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A3F29-B968-4489-B0F3-9B032879E067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D767E-19EB-456C-8D4C-787A0C23C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Rectangle 5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Rectangle 7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9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8" y="1743134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9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74720-4A53-4AB4-8C5C-5518203CEB37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558A-73C2-4495-B65E-E8532A04F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31613-C2A7-4BE0-ADD3-54E505396A2C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0A4F3-0AAE-4137-8A7A-F3CFDDB28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14DF1-E4A1-47DF-A08B-CD11E943618B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02E88-B350-4397-83AA-F5ABF1E1DB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4038600" cy="4625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4825"/>
            <a:ext cx="4038600" cy="4625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4FEAD-C77D-499F-81E9-E69C8C29DE97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A8FD-9182-47F2-9309-58437C8222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24FED-1887-4362-9FFF-FFE4157B62B6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5DD5C-8422-4C15-A050-CC5A8EA0E3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9A826-0309-4487-BBA4-D71D1FE59EEC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C906D-C372-4D19-BA73-1DE2E5FC2D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86EEB-6876-41AA-891D-939ADE4D18F9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25BFE-8793-4E34-B803-8D55CF119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50AE0-A9D8-4392-A1DF-083D43E26F4A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B6B5A-C080-4393-A157-96B46D1F53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F16A8-B0AC-4168-AF45-CBE1CDBA211E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9C1B-AEC5-4B97-9333-6566D3E0B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C9AA4FF-9460-4FDA-9C01-E7EA8EC9DB76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797A8EE-9893-4D84-BA45-02E73B34AC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>
          <a:solidFill>
            <a:schemeClr val="tx1"/>
          </a:solidFill>
          <a:latin typeface="+mn-lt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>
          <a:solidFill>
            <a:schemeClr val="tx1"/>
          </a:solidFill>
          <a:latin typeface="+mn-lt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>
          <a:solidFill>
            <a:schemeClr val="tx1"/>
          </a:solidFill>
          <a:latin typeface="+mn-lt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sz="2000">
          <a:solidFill>
            <a:schemeClr val="tx1"/>
          </a:solidFill>
          <a:latin typeface="+mn-lt"/>
        </a:defRPr>
      </a:lvl5pPr>
      <a:lvl6pPr marL="18827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sz="2000">
          <a:solidFill>
            <a:schemeClr val="tx1"/>
          </a:solidFill>
          <a:latin typeface="+mn-lt"/>
        </a:defRPr>
      </a:lvl6pPr>
      <a:lvl7pPr marL="23399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sz="2000">
          <a:solidFill>
            <a:schemeClr val="tx1"/>
          </a:solidFill>
          <a:latin typeface="+mn-lt"/>
        </a:defRPr>
      </a:lvl7pPr>
      <a:lvl8pPr marL="27971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sz="2000">
          <a:solidFill>
            <a:schemeClr val="tx1"/>
          </a:solidFill>
          <a:latin typeface="+mn-lt"/>
        </a:defRPr>
      </a:lvl8pPr>
      <a:lvl9pPr marL="32543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0C5687-C55B-4742-A515-C3B855360448}" type="datetimeFigureOut">
              <a:rPr lang="en-US"/>
              <a:pPr>
                <a:defRPr/>
              </a:pPr>
              <a:t>10/22/2009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35C9F0-99D6-4D8B-92AD-4DF75BCE4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kern="1200" dirty="0" smtClean="0">
                <a:solidFill>
                  <a:schemeClr val="accent1"/>
                </a:solidFill>
              </a:rPr>
              <a:t>Presented by Neal Pozner </a:t>
            </a:r>
            <a:br>
              <a:rPr lang="en-US" sz="2000" kern="1200" dirty="0" smtClean="0">
                <a:solidFill>
                  <a:schemeClr val="accent1"/>
                </a:solidFill>
              </a:rPr>
            </a:br>
            <a:fld id="{78AE2E0A-3DF2-470D-9755-143A4DA3120B}" type="datetime4">
              <a:rPr lang="en-US" sz="2000" kern="1200" smtClean="0">
                <a:solidFill>
                  <a:schemeClr val="accent1"/>
                </a:solidFill>
              </a:rPr>
              <a:pPr eaLnBrk="1" fontAlgn="auto" hangingPunct="1">
                <a:spcAft>
                  <a:spcPts val="0"/>
                </a:spcAft>
                <a:defRPr/>
              </a:pPr>
              <a:t>October 22, 2009</a:t>
            </a:fld>
            <a:endParaRPr lang="en-US" sz="2000" kern="1200" dirty="0">
              <a:solidFill>
                <a:schemeClr val="accent1"/>
              </a:solidFill>
            </a:endParaRPr>
          </a:p>
        </p:txBody>
      </p:sp>
      <p:sp>
        <p:nvSpPr>
          <p:cNvPr id="4099" name="Subtitle 2"/>
          <p:cNvSpPr>
            <a:spLocks noGrp="1"/>
          </p:cNvSpPr>
          <p:nvPr>
            <p:ph type="subTitle" idx="4294967295"/>
          </p:nvPr>
        </p:nvSpPr>
        <p:spPr>
          <a:xfrm>
            <a:off x="685800" y="1828800"/>
            <a:ext cx="8077200" cy="1500188"/>
          </a:xfrm>
        </p:spPr>
        <p:txBody>
          <a:bodyPr lIns="118872" tIns="0" rIns="45720" bIns="0" anchor="b"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n-US" sz="3600" dirty="0" smtClean="0">
                <a:solidFill>
                  <a:schemeClr val="accent1"/>
                </a:solidFill>
              </a:rPr>
              <a:t>Setting Up Layouts for Print Output</a:t>
            </a:r>
            <a:endParaRPr lang="en-US" sz="3600" dirty="0" smtClean="0">
              <a:solidFill>
                <a:schemeClr val="accent1"/>
              </a:solidFill>
            </a:endParaRPr>
          </a:p>
        </p:txBody>
      </p:sp>
      <p:pic>
        <p:nvPicPr>
          <p:cNvPr id="4100" name="Picture 2" descr="C:\Users\vgalpchian\Desktop\madcaplogoforsrv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52400"/>
            <a:ext cx="41910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Page Types</a:t>
            </a:r>
            <a:endParaRPr lang="en-US" sz="2800" dirty="0" smtClean="0"/>
          </a:p>
          <a:p>
            <a:pPr eaLnBrk="1" hangingPunct="1"/>
            <a:r>
              <a:rPr lang="en-US" sz="2800" dirty="0" smtClean="0"/>
              <a:t>Applying Layouts in the TOC</a:t>
            </a:r>
          </a:p>
          <a:p>
            <a:pPr eaLnBrk="1" hangingPunct="1"/>
            <a:r>
              <a:rPr lang="en-US" sz="2800" dirty="0" smtClean="0"/>
              <a:t>Building a Page Layout</a:t>
            </a:r>
            <a:endParaRPr lang="en-US" sz="2800" dirty="0" smtClean="0"/>
          </a:p>
          <a:p>
            <a:pPr eaLnBrk="1" hangingPunct="1"/>
            <a:endParaRPr lang="en-US" sz="2800" dirty="0" smtClean="0"/>
          </a:p>
          <a:p>
            <a:pPr eaLnBrk="1" hangingPunct="1"/>
            <a:endParaRPr lang="en-US" dirty="0" smtClean="0">
              <a:solidFill>
                <a:schemeClr val="bg2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33400" y="304800"/>
            <a:ext cx="647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 smtClean="0">
                <a:solidFill>
                  <a:schemeClr val="accent1"/>
                </a:solidFill>
              </a:rPr>
              <a:t>Outline</a:t>
            </a:r>
            <a:endParaRPr lang="en-US" sz="36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z="2400" b="1" dirty="0" smtClean="0"/>
              <a:t>Normal – </a:t>
            </a:r>
            <a:r>
              <a:rPr lang="en-US" sz="2400" dirty="0" smtClean="0"/>
              <a:t>Use if you do not want to differentiate between Left/Right pages in output</a:t>
            </a:r>
          </a:p>
          <a:p>
            <a:pPr eaLnBrk="1" hangingPunct="1"/>
            <a:r>
              <a:rPr lang="en-US" sz="2400" b="1" dirty="0" smtClean="0"/>
              <a:t>First – </a:t>
            </a:r>
            <a:r>
              <a:rPr lang="en-US" sz="2400" dirty="0" smtClean="0"/>
              <a:t>Will be applied to the first page of a chapter only. Must be selected in TOC</a:t>
            </a:r>
          </a:p>
          <a:p>
            <a:r>
              <a:rPr lang="en-US" sz="2400" b="1" dirty="0" smtClean="0"/>
              <a:t>Left – </a:t>
            </a:r>
            <a:r>
              <a:rPr lang="en-US" sz="2400" dirty="0" smtClean="0"/>
              <a:t>Will be applied to a page in the output when it appears on a left (or even) page (e.g., page 42).</a:t>
            </a:r>
          </a:p>
          <a:p>
            <a:r>
              <a:rPr lang="en-US" sz="2400" b="1" dirty="0" smtClean="0"/>
              <a:t>Right – </a:t>
            </a:r>
            <a:r>
              <a:rPr lang="en-US" sz="2400" dirty="0" smtClean="0"/>
              <a:t>Will be applied to a page in the output when it appears on a left (or </a:t>
            </a:r>
            <a:r>
              <a:rPr lang="en-US" sz="2400" dirty="0" smtClean="0"/>
              <a:t>odd) </a:t>
            </a:r>
            <a:r>
              <a:rPr lang="en-US" sz="2400" dirty="0" smtClean="0"/>
              <a:t>page (e.g., page </a:t>
            </a:r>
            <a:r>
              <a:rPr lang="en-US" sz="2400" dirty="0" smtClean="0"/>
              <a:t>43).</a:t>
            </a:r>
          </a:p>
          <a:p>
            <a:r>
              <a:rPr lang="en-US" sz="2400" b="1" dirty="0" smtClean="0"/>
              <a:t>Empty – </a:t>
            </a:r>
            <a:r>
              <a:rPr lang="en-US" sz="2400" dirty="0" smtClean="0"/>
              <a:t>For pages that are intentionally skipped.</a:t>
            </a:r>
            <a:endParaRPr lang="en-US" sz="2400" b="1" dirty="0" smtClean="0"/>
          </a:p>
          <a:p>
            <a:r>
              <a:rPr lang="en-US" sz="2400" b="1" dirty="0" smtClean="0"/>
              <a:t>Title – </a:t>
            </a:r>
            <a:r>
              <a:rPr lang="en-US" sz="2400" dirty="0" smtClean="0"/>
              <a:t>Like a first page BUT it will always be followed by an Empty Page</a:t>
            </a:r>
            <a:endParaRPr lang="en-US" sz="2400" b="1" dirty="0" smtClean="0"/>
          </a:p>
          <a:p>
            <a:endParaRPr lang="en-US" sz="2800" dirty="0" smtClean="0"/>
          </a:p>
          <a:p>
            <a:pPr eaLnBrk="1" hangingPunct="1"/>
            <a:endParaRPr lang="en-US" dirty="0" smtClean="0">
              <a:solidFill>
                <a:schemeClr val="bg2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33400" y="304800"/>
            <a:ext cx="647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 smtClean="0">
                <a:solidFill>
                  <a:schemeClr val="accent1"/>
                </a:solidFill>
              </a:rPr>
              <a:t>Page Types in Page Layouts</a:t>
            </a:r>
            <a:endParaRPr lang="en-US" sz="36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457200" y="0"/>
            <a:ext cx="8229600" cy="1252538"/>
          </a:xfrm>
        </p:spPr>
        <p:txBody>
          <a:bodyPr wrap="square" tIns="4572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Applying Page Layouts to Chapters</a:t>
            </a:r>
            <a:endParaRPr lang="en-US" sz="1800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4294967295"/>
          </p:nvPr>
        </p:nvSpPr>
        <p:spPr>
          <a:xfrm>
            <a:off x="152400" y="1524000"/>
            <a:ext cx="8991600" cy="5257799"/>
          </a:xfrm>
        </p:spPr>
        <p:txBody>
          <a:bodyPr/>
          <a:lstStyle/>
          <a:p>
            <a:pPr eaLnBrk="1" hangingPunct="1"/>
            <a:r>
              <a:rPr lang="en-US" dirty="0" smtClean="0"/>
              <a:t>Page Layouts are applied in the TOC</a:t>
            </a:r>
          </a:p>
          <a:p>
            <a:pPr lvl="1" eaLnBrk="1" hangingPunct="1"/>
            <a:r>
              <a:rPr lang="en-US" dirty="0" smtClean="0"/>
              <a:t>Use different page layouts for sections with different formatting requirements (i.e. headers vs. no headers, landscape, etc.)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TOC is also used to apply control </a:t>
            </a:r>
            <a:r>
              <a:rPr lang="en-US" dirty="0" err="1" smtClean="0"/>
              <a:t>autonumbering</a:t>
            </a:r>
            <a:r>
              <a:rPr lang="en-US" dirty="0" smtClean="0"/>
              <a:t> properties, page number formats, etc.</a:t>
            </a:r>
            <a:endParaRPr lang="en-US" dirty="0" smtClean="0"/>
          </a:p>
          <a:p>
            <a:pPr lvl="1"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457200" y="0"/>
            <a:ext cx="8229600" cy="1252538"/>
          </a:xfrm>
        </p:spPr>
        <p:txBody>
          <a:bodyPr wrap="square" tIns="4572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Notes on Page Layouts</a:t>
            </a:r>
            <a:endParaRPr lang="en-US" sz="1800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4294967295"/>
          </p:nvPr>
        </p:nvSpPr>
        <p:spPr>
          <a:xfrm>
            <a:off x="152400" y="1524000"/>
            <a:ext cx="8991600" cy="5257799"/>
          </a:xfrm>
        </p:spPr>
        <p:txBody>
          <a:bodyPr/>
          <a:lstStyle/>
          <a:p>
            <a:pPr eaLnBrk="1" hangingPunct="1"/>
            <a:r>
              <a:rPr lang="en-US" dirty="0" smtClean="0"/>
              <a:t>Layout/TOCs that use Left/Right pages and “Auto End on Left Page” must have an Empty Page to work.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Not all features in Page Layouts work when exporting to Microsoft Word or </a:t>
            </a:r>
            <a:r>
              <a:rPr lang="en-US" dirty="0" err="1" smtClean="0"/>
              <a:t>FrameMaker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Keep it simple whenever possible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457200" y="0"/>
            <a:ext cx="8229600" cy="1252538"/>
          </a:xfrm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/>
              <a:t>Thank You!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  <a:p>
            <a:pPr eaLnBrk="1" hangingPunct="1"/>
            <a:endParaRPr lang="en-US" sz="4000" dirty="0" smtClean="0">
              <a:solidFill>
                <a:schemeClr val="bg2"/>
              </a:solidFill>
            </a:endParaRPr>
          </a:p>
          <a:p>
            <a:pPr eaLnBrk="1" hangingPunct="1"/>
            <a:endParaRPr lang="en-US" dirty="0" smtClean="0">
              <a:solidFill>
                <a:schemeClr val="bg2"/>
              </a:solidFill>
            </a:endParaRPr>
          </a:p>
        </p:txBody>
      </p:sp>
      <p:pic>
        <p:nvPicPr>
          <p:cNvPr id="4" name="Picture 2" descr="C:\Users\vgalpchian\Desktop\madcaplogoforsrv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276600"/>
            <a:ext cx="41910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457200" y="0"/>
            <a:ext cx="8229600" cy="1252538"/>
          </a:xfrm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/>
              <a:t>Questions?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400" dirty="0" smtClean="0"/>
              <a:t>npozner@madcapsoftware.com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  <a:p>
            <a:pPr eaLnBrk="1" hangingPunct="1"/>
            <a:endParaRPr lang="en-US" sz="4000" dirty="0" smtClean="0">
              <a:solidFill>
                <a:schemeClr val="bg2"/>
              </a:solidFill>
            </a:endParaRPr>
          </a:p>
          <a:p>
            <a:pPr eaLnBrk="1" hangingPunct="1"/>
            <a:endParaRPr lang="en-US" dirty="0" smtClean="0">
              <a:solidFill>
                <a:schemeClr val="bg2"/>
              </a:solidFill>
            </a:endParaRPr>
          </a:p>
        </p:txBody>
      </p:sp>
      <p:pic>
        <p:nvPicPr>
          <p:cNvPr id="4" name="Picture 2" descr="C:\Users\vgalpchian\Desktop\madcaplogoforsrv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276600"/>
            <a:ext cx="41910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odule">
  <a:themeElements>
    <a:clrScheme name="Module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ule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5_Modul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2159</TotalTime>
  <Words>250</Words>
  <Application>Microsoft Office PowerPoint</Application>
  <PresentationFormat>On-screen Show (4:3)</PresentationFormat>
  <Paragraphs>39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Module</vt:lpstr>
      <vt:lpstr>5_Module</vt:lpstr>
      <vt:lpstr>Presented by Neal Pozner  October 22, 2009</vt:lpstr>
      <vt:lpstr>Slide 2</vt:lpstr>
      <vt:lpstr>Slide 3</vt:lpstr>
      <vt:lpstr>Applying Page Layouts to Chapters</vt:lpstr>
      <vt:lpstr>Notes on Page Layouts</vt:lpstr>
      <vt:lpstr>Thank You!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vgalpchian</dc:creator>
  <cp:lastModifiedBy>npozner</cp:lastModifiedBy>
  <cp:revision>416</cp:revision>
  <dcterms:created xsi:type="dcterms:W3CDTF">2007-07-20T17:04:19Z</dcterms:created>
  <dcterms:modified xsi:type="dcterms:W3CDTF">2009-10-22T16:48:48Z</dcterms:modified>
</cp:coreProperties>
</file>